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57" r:id="rId7"/>
    <p:sldId id="1155" r:id="rId8"/>
    <p:sldId id="1156" r:id="rId9"/>
    <p:sldId id="1158" r:id="rId10"/>
    <p:sldId id="1146" r:id="rId11"/>
    <p:sldId id="115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probably happen next in the story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turn into a strange monster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ask Isabel and Nico to go away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call the police on Isabel and Nico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make friends with Isabel and Nico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886944"/>
            <a:ext cx="4423486" cy="444793"/>
          </a:xfrm>
          <a:prstGeom prst="rect">
            <a:avLst/>
          </a:prstGeom>
        </p:spPr>
      </p:pic>
      <p:sp>
        <p:nvSpPr>
          <p:cNvPr id="5" name="矩形 4"/>
          <p:cNvSpPr/>
          <p:nvPr/>
        </p:nvSpPr>
        <p:spPr>
          <a:xfrm>
            <a:off x="804322" y="886944"/>
            <a:ext cx="407484" cy="461665"/>
          </a:xfrm>
          <a:prstGeom prst="rect">
            <a:avLst/>
          </a:prstGeom>
        </p:spPr>
        <p:txBody>
          <a:bodyPr wrap="none">
            <a:spAutoFit/>
          </a:bodyPr>
          <a:lstStyle/>
          <a:p>
            <a:r>
              <a:rPr lang="en-US" altLang="zh-CN" sz="2400" dirty="0"/>
              <a:t>D</a:t>
            </a:r>
            <a:endParaRPr lang="zh-CN" altLang="en-US" dirty="0"/>
          </a:p>
        </p:txBody>
      </p:sp>
      <p:sp>
        <p:nvSpPr>
          <p:cNvPr id="7" name="矩形 6"/>
          <p:cNvSpPr/>
          <p:nvPr/>
        </p:nvSpPr>
        <p:spPr>
          <a:xfrm>
            <a:off x="360854" y="4000996"/>
            <a:ext cx="11485848" cy="2308324"/>
          </a:xfrm>
          <a:prstGeom prst="rect">
            <a:avLst/>
          </a:prstGeom>
        </p:spPr>
        <p:txBody>
          <a:bodyPr wrap="square">
            <a:spAutoFit/>
          </a:bodyPr>
          <a:lstStyle/>
          <a:p>
            <a:pPr>
              <a:lnSpc>
                <a:spcPct val="150000"/>
              </a:lnSpc>
            </a:pPr>
            <a:r>
              <a:rPr lang="en-US" altLang="zh-CN" sz="2400" dirty="0"/>
              <a:t>[</a:t>
            </a:r>
            <a:r>
              <a:rPr lang="zh-CN" altLang="zh-CN" sz="2400" dirty="0">
                <a:ea typeface="黑体" panose="02010609060101010101" pitchFamily="49" charset="-122"/>
                <a:cs typeface="Times New Roman" panose="02020603050405020304" pitchFamily="18" charset="0"/>
              </a:rPr>
              <a:t>解析</a:t>
            </a:r>
            <a:r>
              <a:rPr lang="en-US" altLang="zh-CN" sz="2400" dirty="0"/>
              <a:t>]</a:t>
            </a:r>
            <a:r>
              <a:rPr lang="zh-CN" altLang="zh-CN" sz="2400" dirty="0">
                <a:cs typeface="Times New Roman" panose="02020603050405020304" pitchFamily="18" charset="0"/>
              </a:rPr>
              <a:t>推理判断题。文章讲述了伊莎贝尔和尼科与邻居安德鲁的初次相遇</a:t>
            </a:r>
            <a:r>
              <a:rPr lang="en-US" altLang="zh-CN" sz="2400" dirty="0"/>
              <a:t>,</a:t>
            </a:r>
            <a:r>
              <a:rPr lang="zh-CN" altLang="zh-CN" sz="2400" dirty="0">
                <a:cs typeface="Times New Roman" panose="02020603050405020304" pitchFamily="18" charset="0"/>
              </a:rPr>
              <a:t>一次意外的足球事件让伊莎贝尔和尼科了解了安德鲁不常在白天外出的原因。从文章的结尾可以看出</a:t>
            </a:r>
            <a:r>
              <a:rPr lang="en-US" altLang="zh-CN" sz="2400" dirty="0"/>
              <a:t>,</a:t>
            </a:r>
            <a:r>
              <a:rPr lang="zh-CN" altLang="zh-CN" sz="2400" dirty="0">
                <a:cs typeface="Times New Roman" panose="02020603050405020304" pitchFamily="18" charset="0"/>
              </a:rPr>
              <a:t>安德鲁向他们解释了自己的情况</a:t>
            </a:r>
            <a:r>
              <a:rPr lang="en-US" altLang="zh-CN" sz="2400" dirty="0"/>
              <a:t>,</a:t>
            </a:r>
            <a:r>
              <a:rPr lang="zh-CN" altLang="zh-CN" sz="2400" dirty="0">
                <a:cs typeface="Times New Roman" panose="02020603050405020304" pitchFamily="18" charset="0"/>
              </a:rPr>
              <a:t>并且伊莎贝尔和尼科对此表示了理解和接纳（</a:t>
            </a:r>
            <a:r>
              <a:rPr lang="zh-CN" altLang="zh-CN" sz="2400" dirty="0">
                <a:ea typeface="楷体" panose="02010609060101010101" pitchFamily="49" charset="-122"/>
                <a:cs typeface="Times New Roman" panose="02020603050405020304" pitchFamily="18" charset="0"/>
              </a:rPr>
              <a:t>从伊莎贝尔的尴尬和安德鲁的笑声可以看出气氛的缓和</a:t>
            </a:r>
            <a:r>
              <a:rPr lang="zh-CN" altLang="zh-CN" sz="2400" dirty="0">
                <a:cs typeface="Times New Roman" panose="02020603050405020304" pitchFamily="18" charset="0"/>
              </a:rPr>
              <a:t>）。</a:t>
            </a:r>
            <a:endParaRPr lang="zh-CN" altLang="en-US" dirty="0"/>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可以推断接下来很可能会发生的是安德鲁与伊莎贝尔和尼科成为朋友。选项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说他会变成怪物</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这与文章内容不符；选项</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说他会让伊莎贝尔和尼科离开</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这与文章</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结尾的气氛不符；选项</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说他会报警</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这更是不可能的情况。因此</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是正确答案。</a:t>
            </a:r>
            <a:endParaRPr lang="zh-CN" altLang="zh-CN" sz="9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8443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本文讲述了伊莎贝尔和尼科与新邻居安德鲁的相遇和初次交流的过程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一次意外的足球事件揭示了安德鲁不常在白天外出的原因</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他容易晒伤。文章表达了邻里之间应该相互了解和接纳的中心思想。</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74516" y="908720"/>
            <a:ext cx="10641378" cy="1395474"/>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7099"/>
            <a:ext cx="11485848" cy="5614229"/>
          </a:xfrm>
        </p:spPr>
        <p:txBody>
          <a:bodyPr/>
          <a:lstStyle/>
          <a:p>
            <a:pPr hangingPunct="0">
              <a:spcAft>
                <a:spcPts val="0"/>
              </a:spcAft>
              <a:tabLst>
                <a:tab pos="513080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 Bradford, the new kid in the neighbourhood, didn’t get out much</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windows in his house were covered, and not a thing could be seen from outside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night, Isabel came to Nico’s bedroom when the moon was full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 is outside,” she said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climbing the old tree in his yard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seems like a funny time to be out climbing trees, if you ask me,” Nico said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you think it’s strange that Andrew is never outside during the daytime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Isabel asked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Isabel,” replied Nico, “Maybe he is shy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night, Isabel and Nico played soccer with other kids from the neighbourhood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Isabel nailed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击中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one—straight over their heads and into the Bradfords’ yard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Isabel cleared the fence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翻过了栅栏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get the ball, and Nico went with her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as they reached the ball, Andrew appeared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 there,” said Isabel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tried to sound polite and brave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must be Andrew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Isabel Lopez, and this is my brother, Nico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sorry to come into your yard like this, but our ball went over the fence, so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sister wants to see if you are a monster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怪物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you never come out in the daytime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”Nico shouted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Isabel threw her hands over her face with embarrassment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尴尬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窘迫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Andrew just started to laugh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not a monster,” Andrew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get sunburned easily, and it takes a long time to become healthy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 can’t go out often during the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 than that, I’m just like you in every 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know about Andrew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 shy boy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 funny boy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could climb trees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never got outside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5" name="矩形 4"/>
          <p:cNvSpPr/>
          <p:nvPr/>
        </p:nvSpPr>
        <p:spPr>
          <a:xfrm>
            <a:off x="360854" y="2392904"/>
            <a:ext cx="11485848" cy="3970318"/>
          </a:xfrm>
          <a:prstGeom prst="rect">
            <a:avLst/>
          </a:prstGeom>
        </p:spPr>
        <p:txBody>
          <a:bodyPr wrap="square">
            <a:spAutoFit/>
          </a:bodyPr>
          <a:lstStyle/>
          <a:p>
            <a:pPr algn="just" eaLnBrk="1">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细节理解题。根据第三段</a:t>
            </a:r>
            <a:r>
              <a:rPr lang="en-US" altLang="zh-CN" sz="2400" dirty="0">
                <a:cs typeface="Times New Roman" panose="02020603050405020304" pitchFamily="18" charset="0"/>
              </a:rPr>
              <a:t>“‘Andrew is outside’, she said. ‘He is climbing the old tree in his yard.’”</a:t>
            </a:r>
            <a:r>
              <a:rPr lang="zh-CN" altLang="zh-CN" sz="2400" dirty="0">
                <a:cs typeface="Times New Roman" panose="02020603050405020304" pitchFamily="18" charset="0"/>
              </a:rPr>
              <a:t>以及最后一段中安德鲁自己的解释</a:t>
            </a:r>
            <a:r>
              <a:rPr lang="en-US" altLang="zh-CN" sz="2400" dirty="0">
                <a:cs typeface="Times New Roman" panose="02020603050405020304" pitchFamily="18" charset="0"/>
              </a:rPr>
              <a:t>“I get sunburned easily, and it takes a long time to become healthy again. So I can’t go out often during the day.”</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安德鲁是一个能在夜晚爬树的男孩</a:t>
            </a:r>
            <a:r>
              <a:rPr lang="en-US" altLang="zh-CN" sz="2400" dirty="0">
                <a:cs typeface="Times New Roman" panose="02020603050405020304" pitchFamily="18" charset="0"/>
              </a:rPr>
              <a:t>,</a:t>
            </a:r>
            <a:r>
              <a:rPr lang="zh-CN" altLang="zh-CN" sz="2400" dirty="0">
                <a:cs typeface="Times New Roman" panose="02020603050405020304" pitchFamily="18" charset="0"/>
              </a:rPr>
              <a:t>并且他因为容易晒伤而不常在白天外出。选项</a:t>
            </a:r>
            <a:r>
              <a:rPr lang="en-US" altLang="zh-CN" sz="2400" dirty="0">
                <a:cs typeface="Times New Roman" panose="02020603050405020304" pitchFamily="18" charset="0"/>
              </a:rPr>
              <a:t>A</a:t>
            </a:r>
            <a:r>
              <a:rPr lang="zh-CN" altLang="zh-CN" sz="2400" dirty="0">
                <a:cs typeface="Times New Roman" panose="02020603050405020304" pitchFamily="18" charset="0"/>
              </a:rPr>
              <a:t>说他害羞</a:t>
            </a:r>
            <a:r>
              <a:rPr lang="en-US" altLang="zh-CN" sz="2400" dirty="0">
                <a:cs typeface="Times New Roman" panose="02020603050405020304" pitchFamily="18" charset="0"/>
              </a:rPr>
              <a:t>,</a:t>
            </a:r>
            <a:r>
              <a:rPr lang="zh-CN" altLang="zh-CN" sz="2400" dirty="0">
                <a:cs typeface="Times New Roman" panose="02020603050405020304" pitchFamily="18" charset="0"/>
              </a:rPr>
              <a:t>这只是尼科的猜测</a:t>
            </a:r>
            <a:r>
              <a:rPr lang="en-US" altLang="zh-CN" sz="2400" dirty="0">
                <a:cs typeface="Times New Roman" panose="02020603050405020304" pitchFamily="18" charset="0"/>
              </a:rPr>
              <a:t>,</a:t>
            </a:r>
            <a:r>
              <a:rPr lang="zh-CN" altLang="zh-CN" sz="2400" dirty="0">
                <a:cs typeface="Times New Roman" panose="02020603050405020304" pitchFamily="18" charset="0"/>
              </a:rPr>
              <a:t>并非确切事实；选项</a:t>
            </a:r>
            <a:r>
              <a:rPr lang="en-US" altLang="zh-CN" sz="2400" dirty="0">
                <a:cs typeface="Times New Roman" panose="02020603050405020304" pitchFamily="18" charset="0"/>
              </a:rPr>
              <a:t>B</a:t>
            </a:r>
            <a:r>
              <a:rPr lang="zh-CN" altLang="zh-CN" sz="2400" dirty="0">
                <a:cs typeface="Times New Roman" panose="02020603050405020304" pitchFamily="18" charset="0"/>
              </a:rPr>
              <a:t>说他有趣</a:t>
            </a:r>
            <a:r>
              <a:rPr lang="en-US" altLang="zh-CN" sz="2400" dirty="0">
                <a:cs typeface="Times New Roman" panose="02020603050405020304" pitchFamily="18" charset="0"/>
              </a:rPr>
              <a:t>,</a:t>
            </a:r>
            <a:r>
              <a:rPr lang="zh-CN" altLang="zh-CN" sz="2400" dirty="0">
                <a:cs typeface="Times New Roman" panose="02020603050405020304" pitchFamily="18" charset="0"/>
              </a:rPr>
              <a:t>文章并未体现；选项</a:t>
            </a:r>
            <a:r>
              <a:rPr lang="en-US" altLang="zh-CN" sz="2400" dirty="0">
                <a:cs typeface="Times New Roman" panose="02020603050405020304" pitchFamily="18" charset="0"/>
              </a:rPr>
              <a:t>D</a:t>
            </a:r>
            <a:r>
              <a:rPr lang="zh-CN" altLang="zh-CN" sz="2400" dirty="0">
                <a:cs typeface="Times New Roman" panose="02020603050405020304" pitchFamily="18" charset="0"/>
              </a:rPr>
              <a:t>说他从不外出</a:t>
            </a:r>
            <a:r>
              <a:rPr lang="en-US" altLang="zh-CN" sz="2400" dirty="0">
                <a:cs typeface="Times New Roman" panose="02020603050405020304" pitchFamily="18" charset="0"/>
              </a:rPr>
              <a:t>,</a:t>
            </a:r>
            <a:r>
              <a:rPr lang="zh-CN" altLang="zh-CN" sz="2400" dirty="0">
                <a:cs typeface="Times New Roman" panose="02020603050405020304" pitchFamily="18" charset="0"/>
              </a:rPr>
              <a:t>这与事实不符</a:t>
            </a:r>
            <a:r>
              <a:rPr lang="en-US" altLang="zh-CN" sz="2400" dirty="0">
                <a:cs typeface="Times New Roman" panose="02020603050405020304" pitchFamily="18" charset="0"/>
              </a:rPr>
              <a:t>,</a:t>
            </a:r>
            <a:r>
              <a:rPr lang="zh-CN" altLang="zh-CN" sz="2400" dirty="0">
                <a:cs typeface="Times New Roman" panose="02020603050405020304" pitchFamily="18" charset="0"/>
              </a:rPr>
              <a:t>因为他只是不常在白天外出。因此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C</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他会爬树</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是最准确的描述</a:t>
            </a:r>
            <a:r>
              <a:rPr lang="zh-CN" altLang="zh-CN" sz="2400" dirty="0" smtClean="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1601" y="2033966"/>
            <a:ext cx="11484352" cy="2308324"/>
          </a:xfrm>
          <a:ln w="19050">
            <a:solidFill>
              <a:srgbClr val="00B0F0"/>
            </a:solidFill>
          </a:ln>
        </p:spPr>
        <p:txBody>
          <a:bodyPr/>
          <a:lstStyle/>
          <a:p>
            <a:pPr indent="1701800"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解答细节理解题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需采用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根据题干关键词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Andrew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快速定位原文段落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首段及对话部分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将选项与原文逐字比对</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排除干扰项</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outside</a:t>
            </a:r>
            <a:r>
              <a:rPr lang="en-US"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与夜间爬树情节矛盾</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转折词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rPr>
              <a:t>but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、解释性话语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rPr>
              <a:t>condition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隐含关键信息</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79315" y="1773033"/>
            <a:ext cx="1672147" cy="504875"/>
          </a:xfrm>
          <a:prstGeom prst="rect">
            <a:avLst/>
          </a:prstGeom>
        </p:spPr>
      </p:pic>
    </p:spTree>
    <p:extLst>
      <p:ext uri="{BB962C8B-B14F-4D97-AF65-F5344CB8AC3E}">
        <p14:creationId xmlns:p14="http://schemas.microsoft.com/office/powerpoint/2010/main" val="3005248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Isabel go into Andrew’s yard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get the ball back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say hello to Andrew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if Andrew was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Andrew clean the fence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51944"/>
            <a:ext cx="407484" cy="461665"/>
          </a:xfrm>
          <a:prstGeom prst="rect">
            <a:avLst/>
          </a:prstGeom>
        </p:spPr>
        <p:txBody>
          <a:bodyPr wrap="none">
            <a:spAutoFit/>
          </a:bodyPr>
          <a:lstStyle/>
          <a:p>
            <a:r>
              <a:rPr lang="en-US" altLang="zh-CN" sz="2400" dirty="0"/>
              <a:t>A</a:t>
            </a:r>
            <a:endParaRPr lang="zh-CN" altLang="en-US" dirty="0"/>
          </a:p>
        </p:txBody>
      </p:sp>
      <p:sp>
        <p:nvSpPr>
          <p:cNvPr id="7" name="矩形 6"/>
          <p:cNvSpPr/>
          <p:nvPr/>
        </p:nvSpPr>
        <p:spPr>
          <a:xfrm>
            <a:off x="374852" y="2394754"/>
            <a:ext cx="11471850"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细节理解题。根据第八段中伊莎贝尔的话</a:t>
            </a:r>
            <a:r>
              <a:rPr lang="en-US" altLang="zh-CN" sz="2400" dirty="0">
                <a:cs typeface="Times New Roman" panose="02020603050405020304" pitchFamily="18" charset="0"/>
              </a:rPr>
              <a:t>“We are sorry to come into your yard like this, but our ball went over the fence, so ...”</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伊莎贝尔进入安德鲁的院子是为了找回飞过栅栏的足球。因此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A</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为了拿回球</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是正确答案。</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0321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last paragraph mean in Chinese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疾病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愿望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65487" y="2934606"/>
            <a:ext cx="11481215"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词义猜测题。在最后一段中</a:t>
            </a:r>
            <a:r>
              <a:rPr lang="en-US" altLang="zh-CN" sz="2400" dirty="0">
                <a:cs typeface="Times New Roman" panose="02020603050405020304" pitchFamily="18" charset="0"/>
              </a:rPr>
              <a:t>,</a:t>
            </a:r>
            <a:r>
              <a:rPr lang="zh-CN" altLang="zh-CN" sz="2400" dirty="0">
                <a:cs typeface="Times New Roman" panose="02020603050405020304" pitchFamily="18" charset="0"/>
              </a:rPr>
              <a:t>安德鲁提到自己有一个</a:t>
            </a:r>
            <a:r>
              <a:rPr lang="en-US" altLang="zh-CN" sz="2400" dirty="0">
                <a:cs typeface="Times New Roman" panose="02020603050405020304" pitchFamily="18" charset="0"/>
              </a:rPr>
              <a:t>“condition”,</a:t>
            </a:r>
            <a:r>
              <a:rPr lang="zh-CN" altLang="zh-CN" sz="2400" dirty="0">
                <a:cs typeface="Times New Roman" panose="02020603050405020304" pitchFamily="18" charset="0"/>
              </a:rPr>
              <a:t>这导致他容易晒伤</a:t>
            </a:r>
            <a:r>
              <a:rPr lang="en-US" altLang="zh-CN" sz="2400" dirty="0">
                <a:cs typeface="Times New Roman" panose="02020603050405020304" pitchFamily="18" charset="0"/>
              </a:rPr>
              <a:t>,</a:t>
            </a:r>
            <a:r>
              <a:rPr lang="zh-CN" altLang="zh-CN" sz="2400" dirty="0">
                <a:cs typeface="Times New Roman" panose="02020603050405020304" pitchFamily="18" charset="0"/>
              </a:rPr>
              <a:t>需要很长时间才能恢复健康</a:t>
            </a:r>
            <a:r>
              <a:rPr lang="en-US" altLang="zh-CN" sz="2400" dirty="0">
                <a:cs typeface="Times New Roman" panose="02020603050405020304" pitchFamily="18" charset="0"/>
              </a:rPr>
              <a:t>,</a:t>
            </a:r>
            <a:r>
              <a:rPr lang="zh-CN" altLang="zh-CN" sz="2400" dirty="0">
                <a:cs typeface="Times New Roman" panose="02020603050405020304" pitchFamily="18" charset="0"/>
              </a:rPr>
              <a:t>因此他白天不常外出。根据上下文</a:t>
            </a:r>
            <a:r>
              <a:rPr lang="en-US" altLang="zh-CN" sz="2400" dirty="0">
                <a:cs typeface="Times New Roman" panose="02020603050405020304" pitchFamily="18" charset="0"/>
              </a:rPr>
              <a:t>,</a:t>
            </a:r>
            <a:r>
              <a:rPr lang="zh-CN" altLang="zh-CN" sz="2400" dirty="0">
                <a:cs typeface="Times New Roman" panose="02020603050405020304" pitchFamily="18" charset="0"/>
              </a:rPr>
              <a:t>我们可以推断这里的</a:t>
            </a:r>
            <a:r>
              <a:rPr lang="en-US" altLang="zh-CN" sz="2400" dirty="0">
                <a:cs typeface="Times New Roman" panose="02020603050405020304" pitchFamily="18" charset="0"/>
              </a:rPr>
              <a:t>“condition”</a:t>
            </a:r>
            <a:r>
              <a:rPr lang="zh-CN" altLang="zh-CN" sz="2400" dirty="0">
                <a:cs typeface="Times New Roman" panose="02020603050405020304" pitchFamily="18" charset="0"/>
              </a:rPr>
              <a:t>指的是一种身体状况或疾病。因此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A“</a:t>
            </a:r>
            <a:r>
              <a:rPr lang="zh-CN" altLang="zh-CN" sz="2400" dirty="0">
                <a:cs typeface="Times New Roman" panose="02020603050405020304" pitchFamily="18" charset="0"/>
              </a:rPr>
              <a:t>疾病</a:t>
            </a:r>
            <a:r>
              <a:rPr lang="en-US" altLang="zh-CN" sz="2400" dirty="0">
                <a:cs typeface="Times New Roman" panose="02020603050405020304" pitchFamily="18" charset="0"/>
              </a:rPr>
              <a:t>”</a:t>
            </a:r>
            <a:r>
              <a:rPr lang="zh-CN" altLang="zh-CN" sz="2400" dirty="0">
                <a:cs typeface="Times New Roman" panose="02020603050405020304" pitchFamily="18" charset="0"/>
              </a:rPr>
              <a:t>是正确答案。</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9771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07" y="1629035"/>
            <a:ext cx="11484352" cy="2308312"/>
          </a:xfrm>
          <a:prstGeom prst="rect">
            <a:avLst/>
          </a:prstGeom>
          <a:solidFill>
            <a:srgbClr val="E1F4FC"/>
          </a:solidFill>
          <a:ln>
            <a:noFill/>
          </a:ln>
        </p:spPr>
        <p:txBody>
          <a:bodyPr vert="horz" wrap="square" lIns="91428" tIns="45714" rIns="91428" bIns="45714"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349375">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题易误选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习惯</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在医疗语境中特指</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疾病</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皮肤病症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需结合后文</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sunburned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等医学描述判断</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干扰项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均未体现健康问题的核心含义</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易错警示.eps" descr="id:2147486923;FounderCES"/>
          <p:cNvPicPr/>
          <p:nvPr/>
        </p:nvPicPr>
        <p:blipFill>
          <a:blip r:embed="rId2"/>
          <a:stretch>
            <a:fillRect/>
          </a:stretch>
        </p:blipFill>
        <p:spPr>
          <a:xfrm>
            <a:off x="478520" y="1771206"/>
            <a:ext cx="1241263" cy="359363"/>
          </a:xfrm>
          <a:prstGeom prst="rect">
            <a:avLst/>
          </a:prstGeom>
        </p:spPr>
      </p:pic>
    </p:spTree>
    <p:extLst>
      <p:ext uri="{BB962C8B-B14F-4D97-AF65-F5344CB8AC3E}">
        <p14:creationId xmlns:p14="http://schemas.microsoft.com/office/powerpoint/2010/main" val="1945218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807</Words>
  <Application>Microsoft Office PowerPoint</Application>
  <PresentationFormat>自定义</PresentationFormat>
  <Paragraphs>45</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455</cp:revision>
  <dcterms:created xsi:type="dcterms:W3CDTF">2020-11-06T05:24:00Z</dcterms:created>
  <dcterms:modified xsi:type="dcterms:W3CDTF">2025-09-17T15:58:41Z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